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arlow Light" panose="00000400000000000000" pitchFamily="2" charset="0"/>
      <p:regular r:id="rId25"/>
      <p:bold r:id="rId26"/>
      <p:italic r:id="rId27"/>
      <p:boldItalic r:id="rId28"/>
    </p:embeddedFont>
    <p:embeddedFont>
      <p:font typeface="Barlow Medium" panose="00000600000000000000" pitchFamily="2" charset="0"/>
      <p:regular r:id="rId29"/>
      <p:bold r:id="rId30"/>
      <p:italic r:id="rId31"/>
      <p:boldItalic r:id="rId32"/>
    </p:embeddedFont>
    <p:embeddedFont>
      <p:font typeface="Familjen Grotesk" panose="020B0604020202020204" charset="0"/>
      <p:regular r:id="rId33"/>
      <p:bold r:id="rId34"/>
      <p:italic r:id="rId35"/>
      <p:boldItalic r:id="rId36"/>
    </p:embeddedFont>
    <p:embeddedFont>
      <p:font typeface="Work Sans" pitchFamily="2" charset="0"/>
      <p:regular r:id="rId37"/>
      <p:bold r:id="rId38"/>
      <p:italic r:id="rId39"/>
      <p:boldItalic r:id="rId40"/>
    </p:embeddedFont>
    <p:embeddedFont>
      <p:font typeface="Work Sans Medium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A3047B-8489-40D0-880D-81364BAA9E1C}">
  <a:tblStyle styleId="{1FA3047B-8489-40D0-880D-81364BAA9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viewProps" Target="view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b6ba43f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b6ba43f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881d5daa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881d5daa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881d5daa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881d5daa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054dd238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054dd238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b6ba43f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b6ba43f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004ee04df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004ee04df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b6ba43fb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b6ba43fb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881d5daa7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881d5daa7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881d5daa7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881d5daa7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881d5daa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4881d5daa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b6ba43fb7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b6ba43fb7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004ee04d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004ee04d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004ee04d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004ee04d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4881d5daa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4881d5daa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004ee04d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004ee04df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004ee04d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004ee04d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881d5daa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881d5daa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881d5daa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881d5daa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>
            <a:spLocks noGrp="1"/>
          </p:cNvSpPr>
          <p:nvPr>
            <p:ph type="pic" idx="2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3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descr="Abstract background.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3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2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" name="Google Shape;148;p25"/>
          <p:cNvSpPr>
            <a:spLocks noGrp="1"/>
          </p:cNvSpPr>
          <p:nvPr>
            <p:ph type="pic" idx="2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">
  <p:cSld name="CUSTOM_2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>
            <a:spLocks noGrp="1"/>
          </p:cNvSpPr>
          <p:nvPr>
            <p:ph type="pic" idx="2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>
            <a:spLocks noGrp="1"/>
          </p:cNvSpPr>
          <p:nvPr>
            <p:ph type="pic" idx="3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>
            <a:spLocks noGrp="1"/>
          </p:cNvSpPr>
          <p:nvPr>
            <p:ph type="pic" idx="4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>
            <a:spLocks noGrp="1"/>
          </p:cNvSpPr>
          <p:nvPr>
            <p:ph type="pic" idx="5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8" name="Google Shape;158;p26"/>
          <p:cNvSpPr txBox="1">
            <a:spLocks noGrp="1"/>
          </p:cNvSpPr>
          <p:nvPr>
            <p:ph type="subTitle" idx="1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6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" name="Google Shape;162;p26"/>
          <p:cNvCxnSpPr>
            <a:stCxn id="163" idx="6"/>
            <a:endCxn id="164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26"/>
          <p:cNvCxnSpPr>
            <a:stCxn id="168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6"/>
          <p:cNvCxnSpPr>
            <a:endCxn id="170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6"/>
          <p:cNvCxnSpPr>
            <a:stCxn id="157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6"/>
          <p:cNvSpPr txBox="1">
            <a:spLocks noGrp="1"/>
          </p:cNvSpPr>
          <p:nvPr>
            <p:ph type="body" idx="7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8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9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13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4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5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6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>
            <a:spLocks noGrp="1"/>
          </p:cNvSpPr>
          <p:nvPr>
            <p:ph type="pic" idx="3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5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7"/>
          <p:cNvSpPr txBox="1">
            <a:spLocks noGrp="1"/>
          </p:cNvSpPr>
          <p:nvPr>
            <p:ph type="subTitle" idx="1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6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7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8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9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3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4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15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3">
  <p:cSld name="CUSTOM_4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>
            <a:spLocks noGrp="1"/>
          </p:cNvSpPr>
          <p:nvPr>
            <p:ph type="pic" idx="2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3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nn Diagram">
  <p:cSld name="CUSTOM_5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2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3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CUSTOM_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>
            <a:spLocks noGrp="1"/>
          </p:cNvSpPr>
          <p:nvPr>
            <p:ph type="subTitle" idx="1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2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3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Chart">
  <p:cSld name="CUSTOM_7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2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title" idx="3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title" idx="4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5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mage 4">
  <p:cSld name="CUSTOM_8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>
            <a:spLocks noGrp="1"/>
          </p:cNvSpPr>
          <p:nvPr>
            <p:ph type="pic" idx="2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3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4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tatistics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 descr="Abstract background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1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2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 idx="3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ubTitle" idx="4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title" idx="5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6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title" idx="7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8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 idx="9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13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agenda">
  <p:cSld name="CUSTOM_10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body" idx="2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51435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4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5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6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7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8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9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3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 descr="Abstract background.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2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marL="914400" lvl="1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marL="1371600" lvl="2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marL="1828800" lvl="3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marL="2286000" lvl="4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marL="2743200" lvl="5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marL="3200400" lvl="6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marL="3657600" lvl="7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6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6"/>
          <p:cNvSpPr>
            <a:spLocks noGrp="1"/>
          </p:cNvSpPr>
          <p:nvPr>
            <p:ph type="pic" idx="3"/>
          </p:nvPr>
        </p:nvSpPr>
        <p:spPr>
          <a:xfrm>
            <a:off x="3502638" y="866550"/>
            <a:ext cx="4531500" cy="3409500"/>
          </a:xfrm>
          <a:prstGeom prst="roundRect">
            <a:avLst>
              <a:gd name="adj" fmla="val 4099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3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4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s">
  <p:cSld name="CUSTOM_12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>
            <a:spLocks noGrp="1"/>
          </p:cNvSpPr>
          <p:nvPr>
            <p:ph type="pic" idx="2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37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3" name="Google Shape;293;p37"/>
          <p:cNvSpPr>
            <a:spLocks noGrp="1"/>
          </p:cNvSpPr>
          <p:nvPr>
            <p:ph type="pic" idx="4"/>
          </p:nvPr>
        </p:nvSpPr>
        <p:spPr>
          <a:xfrm>
            <a:off x="3764988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7"/>
          <p:cNvSpPr>
            <a:spLocks noGrp="1"/>
          </p:cNvSpPr>
          <p:nvPr>
            <p:ph type="pic" idx="5"/>
          </p:nvPr>
        </p:nvSpPr>
        <p:spPr>
          <a:xfrm>
            <a:off x="642011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3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 descr="Abstract background.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"/>
          <p:cNvSpPr>
            <a:spLocks noGrp="1"/>
          </p:cNvSpPr>
          <p:nvPr>
            <p:ph type="pic" idx="2"/>
          </p:nvPr>
        </p:nvSpPr>
        <p:spPr>
          <a:xfrm>
            <a:off x="3417343" y="934850"/>
            <a:ext cx="4630500" cy="2606700"/>
          </a:xfrm>
          <a:prstGeom prst="roundRect">
            <a:avLst>
              <a:gd name="adj" fmla="val 112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38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sldNum" idx="3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3" name="Google Shape;303;p38"/>
          <p:cNvSpPr>
            <a:spLocks noGrp="1"/>
          </p:cNvSpPr>
          <p:nvPr>
            <p:ph type="pic" idx="4"/>
          </p:nvPr>
        </p:nvSpPr>
        <p:spPr>
          <a:xfrm>
            <a:off x="1109863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affic.khaitu.c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80350" y="102275"/>
            <a:ext cx="9063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Traffic Incident Prediction and Analysis</a:t>
            </a:r>
            <a:endParaRPr sz="7700"/>
          </a:p>
        </p:txBody>
      </p:sp>
      <p:sp>
        <p:nvSpPr>
          <p:cNvPr id="309" name="Google Shape;309;p39"/>
          <p:cNvSpPr txBox="1">
            <a:spLocks noGrp="1"/>
          </p:cNvSpPr>
          <p:nvPr>
            <p:ph type="subTitle" idx="1"/>
          </p:nvPr>
        </p:nvSpPr>
        <p:spPr>
          <a:xfrm>
            <a:off x="80350" y="4192025"/>
            <a:ext cx="16209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April.06.2025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Senior Engineering Project Presentation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10" name="Google Shape;310;p39"/>
          <p:cNvSpPr txBox="1">
            <a:spLocks noGrp="1"/>
          </p:cNvSpPr>
          <p:nvPr>
            <p:ph type="subTitle" idx="3"/>
          </p:nvPr>
        </p:nvSpPr>
        <p:spPr>
          <a:xfrm>
            <a:off x="1973249" y="4095775"/>
            <a:ext cx="519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Group #3:</a:t>
            </a:r>
            <a:b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Austin Perry - Duc Nguyen - Raish Khaitu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776"/>
            <a:ext cx="9144001" cy="22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End: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Risk Score is perceived: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Point A to B generated a score of 4.14 for that route.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Doesn’t mean you will crash 4 times for that specified route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Factors affecting the calculations: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Weather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Time 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37160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Location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It is a Predictive risk score, not a GUARANTEE!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48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98" name="Google Shape;398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Architecture:</a:t>
            </a:r>
            <a:endParaRPr/>
          </a:p>
        </p:txBody>
      </p:sp>
      <p:sp>
        <p:nvSpPr>
          <p:cNvPr id="404" name="Google Shape;404;p49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5" name="Google Shape;405;p49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76" y="757975"/>
            <a:ext cx="6866651" cy="4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set out:</a:t>
            </a:r>
            <a:endParaRPr/>
          </a:p>
        </p:txBody>
      </p:sp>
      <p:sp>
        <p:nvSpPr>
          <p:cNvPr id="413" name="Google Shape;413;p50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4" name="Google Shape;414;p50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415" name="Google Shape;41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16" name="Google Shape;416;p50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{1FA3047B-8489-40D0-880D-81364BAA9E1C}</a:tableStyleId>
              </a:tblPr>
              <a:tblGrid>
                <a:gridCol w="514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Research and Planning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Data Collection and Preprocessing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609600" lvl="0" indent="-30480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dk2"/>
                          </a:solidFill>
                        </a:rPr>
                        <a:t>Traffic datasets from open sources (like city API’s)</a:t>
                      </a:r>
                      <a:endParaRPr sz="1200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Exploratory Data Analysis: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609600" lvl="0" indent="-30480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Analyze data trends (traffic volume and incident patterns)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Model Selection and Development: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  <a:p>
                      <a:pPr marL="609600" lvl="0" indent="-304800" algn="l" rtl="0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Evaluate initial results and refine feature selection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Backend Development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Visualization Dashboard Development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Testing and Validation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System Integration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Completed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Live Demonstration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Live website and authentication, hosted by Raish at address:</a:t>
            </a:r>
            <a:br>
              <a:rPr lang="en" sz="1500">
                <a:latin typeface="Barlow Light"/>
                <a:ea typeface="Barlow Light"/>
                <a:cs typeface="Barlow Light"/>
                <a:sym typeface="Barlow Light"/>
              </a:rPr>
            </a:br>
            <a:r>
              <a:rPr lang="en" sz="2800" u="sng">
                <a:solidFill>
                  <a:srgbClr val="EFEFE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traffic.khaitu.ca</a:t>
            </a:r>
            <a:endParaRPr sz="2800">
              <a:solidFill>
                <a:srgbClr val="EFEFEF"/>
              </a:solidFill>
            </a:endParaRPr>
          </a:p>
        </p:txBody>
      </p:sp>
      <p:sp>
        <p:nvSpPr>
          <p:cNvPr id="422" name="Google Shape;422;p51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423" name="Google Shape;423;p51"/>
          <p:cNvSpPr txBox="1">
            <a:spLocks noGrp="1"/>
          </p:cNvSpPr>
          <p:nvPr>
            <p:ph type="body" idx="3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Account Management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Map Application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/>
              <a:t>Prediction Scores</a:t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200" y="0"/>
            <a:ext cx="4777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&amp; Sustainability:</a:t>
            </a:r>
            <a:endParaRPr/>
          </a:p>
        </p:txBody>
      </p:sp>
      <p:sp>
        <p:nvSpPr>
          <p:cNvPr id="431" name="Google Shape;431;p52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Account integrity with strict user password at creation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Clear and transparent routing algorithm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Data Privacy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Trustworthy historical data source taken from City of Toronto website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Promote road safety by highlighting the road with the least collision score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Environmentally-friendly by suggesting the most efficient route, minimizing the carbon footprint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Users provided with functioning models, reducing computational requirements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2" name="Google Shape;432;p52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433" name="Google Shape;433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>
            <a:spLocks noGrp="1"/>
          </p:cNvSpPr>
          <p:nvPr>
            <p:ph type="title"/>
          </p:nvPr>
        </p:nvSpPr>
        <p:spPr>
          <a:xfrm>
            <a:off x="3188550" y="1734425"/>
            <a:ext cx="27669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439" name="Google Shape;439;p53"/>
          <p:cNvSpPr txBox="1">
            <a:spLocks noGrp="1"/>
          </p:cNvSpPr>
          <p:nvPr>
            <p:ph type="sldNum" idx="12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40" name="Google Shape;440;p53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441" name="Google Shape;441;p53"/>
          <p:cNvSpPr txBox="1">
            <a:spLocks noGrp="1"/>
          </p:cNvSpPr>
          <p:nvPr>
            <p:ph type="subTitle" idx="1"/>
          </p:nvPr>
        </p:nvSpPr>
        <p:spPr>
          <a:xfrm>
            <a:off x="80350" y="4192025"/>
            <a:ext cx="16209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April.06.2025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Senior Engineering Project Presentation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42" name="Google Shape;442;p53"/>
          <p:cNvSpPr txBox="1">
            <a:spLocks noGrp="1"/>
          </p:cNvSpPr>
          <p:nvPr>
            <p:ph type="subTitle" idx="3"/>
          </p:nvPr>
        </p:nvSpPr>
        <p:spPr>
          <a:xfrm>
            <a:off x="1973249" y="4095775"/>
            <a:ext cx="51975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Group #3:</a:t>
            </a:r>
            <a:b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Austin Perry - Duc Nguyen - Raish Khaitu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Work:</a:t>
            </a:r>
            <a:endParaRPr/>
          </a:p>
        </p:txBody>
      </p:sp>
      <p:sp>
        <p:nvSpPr>
          <p:cNvPr id="448" name="Google Shape;448;p5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graphicFrame>
        <p:nvGraphicFramePr>
          <p:cNvPr id="449" name="Google Shape;449;p54"/>
          <p:cNvGraphicFramePr/>
          <p:nvPr/>
        </p:nvGraphicFramePr>
        <p:xfrm>
          <a:off x="952525" y="8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{1FA3047B-8489-40D0-880D-81364BAA9E1C}</a:tableStyleId>
              </a:tblPr>
              <a:tblGrid>
                <a:gridCol w="53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Tasks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Raish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Austin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Duc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solidFill>
                            <a:schemeClr val="lt1"/>
                          </a:solidFill>
                        </a:rPr>
                        <a:t>Data Collection &amp; Preprocessing: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Examining Toronto Police Traffic Collision dataset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Cleaning up the data (e.g. missing values, rows filtering)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Extracting relevant GeoJSON features and Exploratory Data Analysis using pandas/geopandas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solidFill>
                            <a:schemeClr val="lt1"/>
                          </a:solidFill>
                        </a:rPr>
                        <a:t>Backend API Development: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Setting up the Flask Server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Writing and testing API routes for ML and User Navigation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Debugging CORS issues with frontend-backend communication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Discussing and refining user authentication and navigation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50" name="Google Shape;45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Work: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graphicFrame>
        <p:nvGraphicFramePr>
          <p:cNvPr id="457" name="Google Shape;457;p55"/>
          <p:cNvGraphicFramePr/>
          <p:nvPr/>
        </p:nvGraphicFramePr>
        <p:xfrm>
          <a:off x="952525" y="8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{1FA3047B-8489-40D0-880D-81364BAA9E1C}</a:tableStyleId>
              </a:tblPr>
              <a:tblGrid>
                <a:gridCol w="53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Tasks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Raish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Austin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Duc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solidFill>
                            <a:schemeClr val="lt1"/>
                          </a:solidFill>
                        </a:rPr>
                        <a:t>Frontend Development: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Designing and Writing user Interface Pages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Testing Javascript logic that communicates with backend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Building the Mapbox UI and API integration for route and incident visualization and Testing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Styling with TailWind css for a unified and modern look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solidFill>
                            <a:schemeClr val="lt1"/>
                          </a:solidFill>
                        </a:rPr>
                        <a:t>Authentication and User Management:</a:t>
                      </a:r>
                      <a:endParaRPr b="1" u="sng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Create hardcoded Login prototype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Upgrading to Signup/Login forms with full fields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Design and implement Profile Dashboard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58" name="Google Shape;458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Work:</a:t>
            </a:r>
            <a:endParaRPr/>
          </a:p>
        </p:txBody>
      </p:sp>
      <p:sp>
        <p:nvSpPr>
          <p:cNvPr id="464" name="Google Shape;464;p5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graphicFrame>
        <p:nvGraphicFramePr>
          <p:cNvPr id="465" name="Google Shape;465;p56"/>
          <p:cNvGraphicFramePr/>
          <p:nvPr/>
        </p:nvGraphicFramePr>
        <p:xfrm>
          <a:off x="952525" y="84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{1FA3047B-8489-40D0-880D-81364BAA9E1C}</a:tableStyleId>
              </a:tblPr>
              <a:tblGrid>
                <a:gridCol w="531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Tasks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Raish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Austin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Duc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Enforcing User validations such as password length and prevent duplicate usernames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Implement local Storage-based session and user access control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u="sng">
                          <a:solidFill>
                            <a:schemeClr val="lt1"/>
                          </a:solidFill>
                        </a:rPr>
                        <a:t>Testing and Debugging: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Testing Predictions via the frontend form and model output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Debugging frontend-backend Integration issues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Verifying routing logic and Mapbox display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Validate and Debug Signup, Login, Profile Update and Delete functionality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6" name="Google Shape;46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8" name="Google Shape;318;p40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Traffic congestion and road incidents: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Impact millions daily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Cause unnecessary risk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Time spent sitting in traffic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875" y="22506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 rotWithShape="1">
          <a:blip r:embed="rId4">
            <a:alphaModFix/>
          </a:blip>
          <a:srcRect t="11111"/>
          <a:stretch/>
        </p:blipFill>
        <p:spPr>
          <a:xfrm>
            <a:off x="519850" y="2250600"/>
            <a:ext cx="411480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22" name="Google Shape;32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1002100" y="9507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Objective:</a:t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Build a predictive navigation system based on: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Historical Collision Traffic Data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Real-time traffic data source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Collision Score Ratings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13" y="2317250"/>
            <a:ext cx="7458226" cy="21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End: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Intuitive User interface with: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CRUD User authentication implementation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Account recovery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Implemented JavaScript to capture form data in the Login page authentication endpoint with session tokens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837" y="2891500"/>
            <a:ext cx="3035125" cy="17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44" y="2668632"/>
            <a:ext cx="2129825" cy="21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950" y="2725733"/>
            <a:ext cx="2738150" cy="207721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42" name="Google Shape;34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End:</a:t>
            </a:r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-263075" y="1014775"/>
            <a:ext cx="34020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User route search history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Start and End locations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When our services were used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9" name="Google Shape;349;p43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550" y="1014775"/>
            <a:ext cx="5802226" cy="37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7" y="3215924"/>
            <a:ext cx="2677475" cy="13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End:</a:t>
            </a:r>
            <a:endParaRPr/>
          </a:p>
        </p:txBody>
      </p:sp>
      <p:sp>
        <p:nvSpPr>
          <p:cNvPr id="358" name="Google Shape;358;p44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Interactive and Intuitive Map layout with TailWind css: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Start and end fields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Location drop markings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Multiple roads suggestions and informative display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62" y="2377175"/>
            <a:ext cx="7386925" cy="24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End:</a:t>
            </a:r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Flask API handles user input data requests and return predictions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CORS (Cross-Origin Resource Sharing) for front-back end communications, sending and retrieving 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Processed and cleaned historical traffic data from the Toronto Police GeoJSON dataset.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User Authentication and Data Modelling with python scripts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Implemented a /predict API endpoint that: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Accepts user data.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Processes it into a format the model understands.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Returns a prediction on whether a collision is likely to result in injuries.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8" name="Google Shape;368;p45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End:</a:t>
            </a:r>
            <a:endParaRPr/>
          </a:p>
        </p:txBody>
      </p:sp>
      <p:sp>
        <p:nvSpPr>
          <p:cNvPr id="375" name="Google Shape;375;p46"/>
          <p:cNvSpPr txBox="1"/>
          <p:nvPr/>
        </p:nvSpPr>
        <p:spPr>
          <a:xfrm>
            <a:off x="100210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Trained a Random Forest machine learning model to predict injury collisions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pic>
        <p:nvPicPr>
          <p:cNvPr id="377" name="Google Shape;377;p46"/>
          <p:cNvPicPr preferRelativeResize="0"/>
          <p:nvPr/>
        </p:nvPicPr>
        <p:blipFill rotWithShape="1">
          <a:blip r:embed="rId3">
            <a:alphaModFix/>
          </a:blip>
          <a:srcRect l="14424" t="1745" r="18203" b="2852"/>
          <a:stretch/>
        </p:blipFill>
        <p:spPr>
          <a:xfrm>
            <a:off x="3004525" y="1647125"/>
            <a:ext cx="2693050" cy="286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 rotWithShape="1">
          <a:blip r:embed="rId4">
            <a:alphaModFix/>
          </a:blip>
          <a:srcRect l="10598" t="2619" r="17937"/>
          <a:stretch/>
        </p:blipFill>
        <p:spPr>
          <a:xfrm>
            <a:off x="126525" y="1647125"/>
            <a:ext cx="2782926" cy="28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 rotWithShape="1">
          <a:blip r:embed="rId5">
            <a:alphaModFix/>
          </a:blip>
          <a:srcRect l="12301" t="2690" r="5798" b="2907"/>
          <a:stretch/>
        </p:blipFill>
        <p:spPr>
          <a:xfrm>
            <a:off x="5780975" y="1647125"/>
            <a:ext cx="3289925" cy="28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942150" y="88725"/>
            <a:ext cx="72651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End:</a:t>
            </a:r>
            <a:endParaRPr/>
          </a:p>
        </p:txBody>
      </p:sp>
      <p:sp>
        <p:nvSpPr>
          <p:cNvPr id="386" name="Google Shape;386;p47"/>
          <p:cNvSpPr txBox="1"/>
          <p:nvPr/>
        </p:nvSpPr>
        <p:spPr>
          <a:xfrm>
            <a:off x="942150" y="1014775"/>
            <a:ext cx="72651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train_model.py:</a:t>
            </a: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subTitle" idx="1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56994"/>
          <a:stretch/>
        </p:blipFill>
        <p:spPr>
          <a:xfrm>
            <a:off x="3618475" y="533612"/>
            <a:ext cx="5296934" cy="11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663" y="1825825"/>
            <a:ext cx="5210124" cy="32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769</Words>
  <Application>Microsoft Office PowerPoint</Application>
  <PresentationFormat>On-screen Show (16:9)</PresentationFormat>
  <Paragraphs>205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Work Sans Medium</vt:lpstr>
      <vt:lpstr>Barlow Medium</vt:lpstr>
      <vt:lpstr>Work Sans</vt:lpstr>
      <vt:lpstr>Barlow</vt:lpstr>
      <vt:lpstr>Familjen Grotesk</vt:lpstr>
      <vt:lpstr>Arial</vt:lpstr>
      <vt:lpstr>Barlow Light</vt:lpstr>
      <vt:lpstr>Conference Event Presentation</vt:lpstr>
      <vt:lpstr>Traffic Incident Prediction and Analysis</vt:lpstr>
      <vt:lpstr>Introduction</vt:lpstr>
      <vt:lpstr>Our Objective:</vt:lpstr>
      <vt:lpstr>Front End:</vt:lpstr>
      <vt:lpstr>Front End:</vt:lpstr>
      <vt:lpstr>Front End:</vt:lpstr>
      <vt:lpstr>Back End:</vt:lpstr>
      <vt:lpstr>Back End:</vt:lpstr>
      <vt:lpstr>Back End:</vt:lpstr>
      <vt:lpstr>Back End:</vt:lpstr>
      <vt:lpstr>System Architecture:</vt:lpstr>
      <vt:lpstr>Tasks set out:</vt:lpstr>
      <vt:lpstr>Live Demonstration  Live website and authentication, hosted by Raish at address: traffic.khaitu.ca</vt:lpstr>
      <vt:lpstr>Ethics &amp; Sustainability:</vt:lpstr>
      <vt:lpstr>Q &amp; A</vt:lpstr>
      <vt:lpstr>Project Work:</vt:lpstr>
      <vt:lpstr>Project Work:</vt:lpstr>
      <vt:lpstr>Project Work: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Duc Nguyen</cp:lastModifiedBy>
  <cp:revision>2</cp:revision>
  <dcterms:modified xsi:type="dcterms:W3CDTF">2025-04-06T22:32:36Z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